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notesMasterIdLst>
    <p:notesMasterId r:id="rId11"/>
  </p:notesMasterIdLst>
  <p:sldIdLst>
    <p:sldId id="256" r:id="rId2"/>
    <p:sldId id="265" r:id="rId3"/>
    <p:sldId id="266" r:id="rId4"/>
    <p:sldId id="268" r:id="rId5"/>
    <p:sldId id="267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F2F6"/>
    <a:srgbClr val="FFDAF9"/>
    <a:srgbClr val="D883FF"/>
    <a:srgbClr val="FF85FF"/>
    <a:srgbClr val="FF40FF"/>
    <a:srgbClr val="FF2F92"/>
    <a:srgbClr val="C1C1C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86"/>
    <p:restoredTop sz="95362"/>
  </p:normalViewPr>
  <p:slideViewPr>
    <p:cSldViewPr snapToGrid="0" snapToObjects="1">
      <p:cViewPr varScale="1">
        <p:scale>
          <a:sx n="111" d="100"/>
          <a:sy n="111" d="100"/>
        </p:scale>
        <p:origin x="-2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27E3E-E7C3-F14B-8262-1455EADC84FC}" type="datetimeFigureOut">
              <a:rPr lang="en-GB" smtClean="0"/>
              <a:pPr/>
              <a:t>20/03/2023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65CB5-96BF-4E45-ACCA-85091192D0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927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065CB5-96BF-4E45-ACCA-85091192D00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738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0EC628-4705-A64A-B280-C8AD89925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42B617C-9E3A-F848-8BCB-390DB72EE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E4875A-867C-DD40-8B6E-32A38EF7C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2D47-648C-2E47-913F-DC8B5761ACCB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F6ABCB-6D4D-3B49-AFBC-BE1C30C1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561991-85FE-E342-8048-3CDF7D43E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7D76-D443-3545-B531-2DDA9BBA58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918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0661E8-F59F-FD44-AB46-D447654E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5BF081D-427C-A544-AADE-6E7BC4827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46113AD-5677-5943-AD7C-D07846C92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A1C333-48A9-7F43-85D3-AD903324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70078B1-FCBF-B344-B0DD-D270EAB2D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016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ACAE6C4-161C-6049-87FD-0A8D68883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C859C6C-BFD2-0646-A02D-4B36ABFD2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2D2A04-C45D-0742-A5E6-3C90F374F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95449DB-2668-2F42-8059-C92A90AD3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34799D0-AC33-1A47-8ACD-EBA3025B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32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B05CA0-1D47-3D48-B8A1-A3357A05D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FB6DB5-4FF9-224A-9A14-B3474CF79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BF92AF-CE06-9D49-B741-15533EC9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E0AEBC-90C5-A34C-A6A3-8E3C44292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8C01E3-5C49-BC46-90D2-31A84E212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3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28C02B-C7EF-8D4B-85CB-F071A7789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F385036-2F1A-3F41-9CDE-07FD03D5A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D56D98-47DB-B640-94AF-8C7E5CC9B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5585-8B53-2545-B2BA-76199F6B1712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32DDA1E-ED30-8A42-9F1C-2A6A93296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99E291-EBC7-1A4D-8E88-7CC15739E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0BF06-AB2A-E340-916E-1A7C42CDED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610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280289-B70C-B543-B54B-2A059E29C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63C1C4-1DDC-1E41-BC7C-777D513908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2836CA3-D09B-1240-B766-32F89FC3D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C9ECAD-D99B-7F4D-AE23-1B87F9BF3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337FC9A-F9E3-4947-B625-8A4E82EC5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0C439D7-448D-604C-B5EE-7585D9FD4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372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685731-7780-E34C-AC45-E78FB7D11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7333382-4F13-8249-BA27-140E98662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24540E-A6AA-184C-8201-EAE00EBCE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71EAFDD-DB40-FD4E-BF0D-E0E8FB0D6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1525E83-6F34-A940-9E83-82C003579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0164F1B-83DC-3443-A86B-E6C693B1C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BACA071-3C07-4B47-B416-1734AC32B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67FE472-0840-824F-9BBF-76FDD03F6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882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A09BDE-6F01-114B-9E31-834B3542E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7DFAB89-AC31-DC49-9E78-F4D7E3FB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5585-8B53-2545-B2BA-76199F6B1712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3D04F89-4F79-F247-BD1F-C234F980E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2F17131-A211-854D-8B38-156DBE61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0BF06-AB2A-E340-916E-1A7C42CDED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878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482B17B-E403-A341-B642-2BA2A3B9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5585-8B53-2545-B2BA-76199F6B1712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A5F77EA-6C7C-604A-BE56-8814CD81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490F6B1-9A6A-9B49-86E3-8CAADE18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0BF06-AB2A-E340-916E-1A7C42CDED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847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D15999-DC0A-0B4A-9B15-6224CE0A3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351E49-8B4B-AD49-BD8C-80759B2A7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0B74879-96B7-AC43-B84A-C66CB87B2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DD9A10D-9CBF-5840-BB2D-63B95F82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26D5466-E447-BE44-B162-993D4E39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80CA9B-B246-2C41-9DB4-98ED7739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888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E75C6C-B833-DB4C-B1FF-11C640AE7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AD41F4E-2EBD-FF41-929D-0341EB600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6E483EE-7552-8549-9AC3-7252DBF17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AC03ED1-59C3-0A45-9A86-1754B1F00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5585-8B53-2545-B2BA-76199F6B1712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E02E27-4E37-CE42-9392-C414C0DDF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C761467-C2E1-DC47-8CC7-47B5D0DDB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0BF06-AB2A-E340-916E-1A7C42CDED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428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E5A0036-0665-DB4E-829C-EF193C734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17630E4-7D7A-D24E-B7F8-141916E8E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A8A164-304B-BF4D-A6C2-4520CEEBB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52D47-648C-2E47-913F-DC8B5761ACCB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281BD1-BDCA-F346-97B6-2CF7D4BB4C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500E11-07CF-334E-9173-9D8465C7E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47D76-D443-3545-B531-2DDA9BBA589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7170020-D1DA-6444-9EAD-A94D1B1E76D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166438" y="6198710"/>
            <a:ext cx="1025561" cy="6592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7AD7243E-19D4-034F-B4BC-8DAE68A7210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0" y="6231474"/>
            <a:ext cx="1118795" cy="6265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810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841" y="446126"/>
            <a:ext cx="11010253" cy="2432973"/>
          </a:xfrm>
          <a:noFill/>
          <a:effectLst>
            <a:outerShdw blurRad="63500" dist="63500" dir="2700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  <a:effectLst>
                  <a:outerShdw blurRad="38100" dist="50800" dir="2400000" algn="l" rotWithShape="0">
                    <a:schemeClr val="bg1">
                      <a:lumMod val="95000"/>
                      <a:alpha val="98000"/>
                    </a:scheme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PRAYASH TMC-ECHO’s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50800" dir="2400000" algn="l" rotWithShape="0">
                    <a:schemeClr val="bg1">
                      <a:lumMod val="95000"/>
                      <a:alpha val="98000"/>
                    </a:scheme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br>
              <a:rPr lang="en-US" sz="3600" b="1" dirty="0">
                <a:solidFill>
                  <a:srgbClr val="7030A0"/>
                </a:solidFill>
                <a:effectLst>
                  <a:outerShdw blurRad="38100" dist="50800" dir="2400000" algn="l" rotWithShape="0">
                    <a:schemeClr val="bg1">
                      <a:lumMod val="95000"/>
                      <a:alpha val="98000"/>
                    </a:scheme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3600" b="1" dirty="0">
                <a:solidFill>
                  <a:srgbClr val="7030A0"/>
                </a:solidFill>
                <a:effectLst>
                  <a:outerShdw blurRad="38100" dist="50800" dir="2400000" algn="l" rotWithShape="0">
                    <a:schemeClr val="bg1">
                      <a:lumMod val="95000"/>
                      <a:alpha val="98000"/>
                    </a:scheme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3600" b="1" dirty="0">
                <a:solidFill>
                  <a:srgbClr val="7030A0"/>
                </a:solidFill>
                <a:effectLst>
                  <a:outerShdw blurRad="38100" dist="50800" dir="2400000" algn="l" rotWithShape="0">
                    <a:schemeClr val="bg1">
                      <a:lumMod val="95000"/>
                      <a:alpha val="98000"/>
                    </a:scheme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3600" b="1" dirty="0">
                <a:solidFill>
                  <a:srgbClr val="7030A0"/>
                </a:solidFill>
                <a:effectLst>
                  <a:outerShdw blurRad="38100" dist="50800" dir="2400000" algn="l" rotWithShape="0">
                    <a:schemeClr val="bg1">
                      <a:lumMod val="95000"/>
                      <a:alpha val="98000"/>
                    </a:scheme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Cancer Screening Training Program  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50800" dir="2400000" algn="l" rotWithShape="0">
                    <a:schemeClr val="bg1">
                      <a:lumMod val="95000"/>
                      <a:alpha val="98000"/>
                    </a:scheme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50800" dir="2400000" algn="l" rotWithShape="0">
                    <a:schemeClr val="bg1">
                      <a:lumMod val="95000"/>
                      <a:alpha val="98000"/>
                    </a:scheme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Helth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50800" dir="2400000" algn="l" rotWithShape="0">
                    <a:schemeClr val="bg1">
                      <a:lumMod val="95000"/>
                      <a:alpha val="98000"/>
                    </a:scheme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Professionals (CSTP- HP)</a:t>
            </a:r>
            <a:endParaRPr lang="en-US" sz="3600" b="1" dirty="0">
              <a:solidFill>
                <a:srgbClr val="7030A0"/>
              </a:solidFill>
              <a:effectLst>
                <a:outerShdw blurRad="38100" dist="50800" dir="2400000" algn="l" rotWithShape="0">
                  <a:schemeClr val="bg1">
                    <a:lumMod val="95000"/>
                    <a:alpha val="98000"/>
                  </a:schemeClr>
                </a:outerShdw>
              </a:effectLst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6648" y="3429000"/>
            <a:ext cx="9501351" cy="2194560"/>
          </a:xfrm>
        </p:spPr>
        <p:txBody>
          <a:bodyPr>
            <a:normAutofit fontScale="32500" lnSpcReduction="20000"/>
          </a:bodyPr>
          <a:lstStyle/>
          <a:p>
            <a:r>
              <a:rPr lang="en-US" sz="9600" cap="small" dirty="0">
                <a:latin typeface="Arial Rounded MT Bold" panose="020F0704030504030204" pitchFamily="34" charset="77"/>
              </a:rPr>
              <a:t>Case Presentation Format</a:t>
            </a:r>
          </a:p>
          <a:p>
            <a:pPr algn="l"/>
            <a:endParaRPr lang="en-US" sz="9600" dirty="0"/>
          </a:p>
          <a:p>
            <a:pPr algn="l"/>
            <a:r>
              <a:rPr lang="en-US" sz="7200" b="1" dirty="0">
                <a:latin typeface="Arial Rounded MT Bold" panose="020F0704030504030204" pitchFamily="34" charset="77"/>
              </a:rPr>
              <a:t>Name:  </a:t>
            </a:r>
          </a:p>
          <a:p>
            <a:pPr algn="l"/>
            <a:r>
              <a:rPr lang="en-US" sz="7200" b="1" dirty="0">
                <a:latin typeface="Arial Rounded MT Bold" panose="020F0704030504030204" pitchFamily="34" charset="77"/>
              </a:rPr>
              <a:t>Name of Institute:  </a:t>
            </a:r>
          </a:p>
          <a:p>
            <a:pPr algn="l"/>
            <a:r>
              <a:rPr lang="en-US" sz="7200" b="1" dirty="0">
                <a:latin typeface="Arial Rounded MT Bold" panose="020F0704030504030204" pitchFamily="34" charset="77"/>
              </a:rPr>
              <a:t>Designation:  </a:t>
            </a:r>
          </a:p>
          <a:p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6349257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77"/>
              </a:rPr>
              <a:t>Please share your case presentations: </a:t>
            </a:r>
            <a:r>
              <a:rPr lang="en-US" sz="1600" b="1" dirty="0" err="1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77"/>
              </a:rPr>
              <a:t>tatamcecho@gmail.com</a:t>
            </a:r>
            <a:endParaRPr lang="en-US" sz="1600" b="1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520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="" xmlns:a16="http://schemas.microsoft.com/office/drawing/2014/main" id="{C332085B-F5F3-1949-9CFF-9D25EE39C7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86935724"/>
              </p:ext>
            </p:extLst>
          </p:nvPr>
        </p:nvGraphicFramePr>
        <p:xfrm>
          <a:off x="838200" y="396874"/>
          <a:ext cx="10515601" cy="5714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633">
                  <a:extLst>
                    <a:ext uri="{9D8B030D-6E8A-4147-A177-3AD203B41FA5}">
                      <a16:colId xmlns="" xmlns:a16="http://schemas.microsoft.com/office/drawing/2014/main" val="3821763712"/>
                    </a:ext>
                  </a:extLst>
                </a:gridCol>
                <a:gridCol w="4088484">
                  <a:extLst>
                    <a:ext uri="{9D8B030D-6E8A-4147-A177-3AD203B41FA5}">
                      <a16:colId xmlns="" xmlns:a16="http://schemas.microsoft.com/office/drawing/2014/main" val="3248164876"/>
                    </a:ext>
                  </a:extLst>
                </a:gridCol>
                <a:gridCol w="4088484">
                  <a:extLst>
                    <a:ext uri="{9D8B030D-6E8A-4147-A177-3AD203B41FA5}">
                      <a16:colId xmlns="" xmlns:a16="http://schemas.microsoft.com/office/drawing/2014/main" val="3631260383"/>
                    </a:ext>
                  </a:extLst>
                </a:gridCol>
              </a:tblGrid>
              <a:tr h="718675">
                <a:tc gridSpan="3">
                  <a:txBody>
                    <a:bodyPr/>
                    <a:lstStyle/>
                    <a:p>
                      <a:pPr algn="l"/>
                      <a:r>
                        <a:rPr lang="en-GB" sz="2000" b="1" u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 Rounded MT Bold" panose="020F0704030504030204" pitchFamily="34" charset="77"/>
                        </a:rPr>
                        <a:t>PATIENT INFORMATION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7496763"/>
                  </a:ext>
                </a:extLst>
              </a:tr>
              <a:tr h="718675">
                <a:tc>
                  <a:txBody>
                    <a:bodyPr/>
                    <a:lstStyle/>
                    <a:p>
                      <a:r>
                        <a:rPr lang="en-GB" dirty="0"/>
                        <a:t>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8882439"/>
                  </a:ext>
                </a:extLst>
              </a:tr>
              <a:tr h="718675">
                <a:tc>
                  <a:txBody>
                    <a:bodyPr/>
                    <a:lstStyle/>
                    <a:p>
                      <a:r>
                        <a:rPr lang="en-GB" dirty="0"/>
                        <a:t>Sex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93303450"/>
                  </a:ext>
                </a:extLst>
              </a:tr>
              <a:tr h="718675">
                <a:tc>
                  <a:txBody>
                    <a:bodyPr/>
                    <a:lstStyle/>
                    <a:p>
                      <a:r>
                        <a:rPr lang="en-GB" dirty="0"/>
                        <a:t>Date of screening</a:t>
                      </a:r>
                    </a:p>
                    <a:p>
                      <a:r>
                        <a:rPr lang="en-GB" sz="1200" dirty="0"/>
                        <a:t>(dd-mm-</a:t>
                      </a:r>
                      <a:r>
                        <a:rPr lang="en-GB" sz="1200" dirty="0" err="1"/>
                        <a:t>yy</a:t>
                      </a:r>
                      <a:r>
                        <a:rPr lang="en-GB" sz="12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9527605"/>
                  </a:ext>
                </a:extLst>
              </a:tr>
              <a:tr h="718675">
                <a:tc>
                  <a:txBody>
                    <a:bodyPr/>
                    <a:lstStyle/>
                    <a:p>
                      <a:r>
                        <a:rPr lang="en-GB" noProof="0" dirty="0"/>
                        <a:t>Choose</a:t>
                      </a:r>
                      <a:r>
                        <a:rPr lang="en-GB" dirty="0"/>
                        <a:t> the option</a:t>
                      </a:r>
                    </a:p>
                    <a:p>
                      <a:r>
                        <a:rPr lang="en-GB" sz="1200" dirty="0"/>
                        <a:t>(Highlight yellow)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Case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Follow 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63950144"/>
                  </a:ext>
                </a:extLst>
              </a:tr>
              <a:tr h="2120840">
                <a:tc>
                  <a:txBody>
                    <a:bodyPr/>
                    <a:lstStyle/>
                    <a:p>
                      <a:r>
                        <a:rPr lang="en-GB" dirty="0" smtClean="0"/>
                        <a:t>Relevant</a:t>
                      </a:r>
                      <a:r>
                        <a:rPr lang="en-GB" baseline="0" dirty="0" smtClean="0"/>
                        <a:t> Clinical history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8434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9366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4465B100-CB42-6245-AA97-3E373E1655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15125383"/>
              </p:ext>
            </p:extLst>
          </p:nvPr>
        </p:nvGraphicFramePr>
        <p:xfrm>
          <a:off x="588963" y="388938"/>
          <a:ext cx="10764838" cy="51929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0617">
                  <a:extLst>
                    <a:ext uri="{9D8B030D-6E8A-4147-A177-3AD203B41FA5}">
                      <a16:colId xmlns="" xmlns:a16="http://schemas.microsoft.com/office/drawing/2014/main" val="629958562"/>
                    </a:ext>
                  </a:extLst>
                </a:gridCol>
                <a:gridCol w="2381062">
                  <a:extLst>
                    <a:ext uri="{9D8B030D-6E8A-4147-A177-3AD203B41FA5}">
                      <a16:colId xmlns="" xmlns:a16="http://schemas.microsoft.com/office/drawing/2014/main" val="1398762208"/>
                    </a:ext>
                  </a:extLst>
                </a:gridCol>
                <a:gridCol w="6673159">
                  <a:extLst>
                    <a:ext uri="{9D8B030D-6E8A-4147-A177-3AD203B41FA5}">
                      <a16:colId xmlns="" xmlns:a16="http://schemas.microsoft.com/office/drawing/2014/main" val="681823516"/>
                    </a:ext>
                  </a:extLst>
                </a:gridCol>
              </a:tblGrid>
              <a:tr h="597501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2000" b="1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SCREENING INFORMATION</a:t>
                      </a:r>
                    </a:p>
                  </a:txBody>
                  <a:tcPr>
                    <a:solidFill>
                      <a:srgbClr val="A0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9379949"/>
                  </a:ext>
                </a:extLst>
              </a:tr>
              <a:tr h="57443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Cervical cancer screening done by </a:t>
                      </a:r>
                      <a:endParaRPr lang="en-IN" sz="10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1613697"/>
                  </a:ext>
                </a:extLst>
              </a:tr>
              <a:tr h="574435">
                <a:tc>
                  <a:txBody>
                    <a:bodyPr/>
                    <a:lstStyle/>
                    <a:p>
                      <a:r>
                        <a:rPr lang="en-GB" sz="1800" b="0" dirty="0"/>
                        <a:t>Test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/>
                        <a:t>Result</a:t>
                      </a:r>
                      <a:r>
                        <a:rPr lang="en-GB" sz="1400" b="0" dirty="0"/>
                        <a:t> </a:t>
                      </a:r>
                      <a:r>
                        <a:rPr lang="en-GB" sz="1000" b="0" dirty="0"/>
                        <a:t>(normal/abnormal)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b="0" dirty="0"/>
                        <a:t>If Abnormal, Specify</a:t>
                      </a:r>
                      <a:endParaRPr lang="en-GB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7316757"/>
                  </a:ext>
                </a:extLst>
              </a:tr>
              <a:tr h="574435">
                <a:tc>
                  <a:txBody>
                    <a:bodyPr/>
                    <a:lstStyle/>
                    <a:p>
                      <a:r>
                        <a:rPr lang="en-GB" sz="1800" b="0" dirty="0"/>
                        <a:t>VIA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36126563"/>
                  </a:ext>
                </a:extLst>
              </a:tr>
              <a:tr h="574435">
                <a:tc>
                  <a:txBody>
                    <a:bodyPr/>
                    <a:lstStyle/>
                    <a:p>
                      <a:r>
                        <a:rPr lang="en-GB" sz="1800" b="0" dirty="0"/>
                        <a:t>PAP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05797328"/>
                  </a:ext>
                </a:extLst>
              </a:tr>
              <a:tr h="574435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HPV test </a:t>
                      </a:r>
                      <a:endParaRPr lang="en-GB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</a:tr>
              <a:tr h="57443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Evaluation of screen positives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 anchor="ctr"/>
                </a:tc>
              </a:tr>
              <a:tr h="574435">
                <a:tc>
                  <a:txBody>
                    <a:bodyPr/>
                    <a:lstStyle/>
                    <a:p>
                      <a:r>
                        <a:rPr lang="en-GB" sz="1800" b="0" dirty="0" err="1" smtClean="0"/>
                        <a:t>Colposcopy</a:t>
                      </a:r>
                      <a:endParaRPr lang="en-GB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Not done </a:t>
                      </a:r>
                      <a:endParaRPr lang="en-GB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 : report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/>
                    </a:p>
                  </a:txBody>
                  <a:tcPr anchor="ctr"/>
                </a:tc>
              </a:tr>
              <a:tr h="574435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Cervical</a:t>
                      </a:r>
                      <a:r>
                        <a:rPr lang="en-GB" sz="1800" b="0" baseline="0" dirty="0" smtClean="0"/>
                        <a:t> biopsy</a:t>
                      </a:r>
                      <a:endParaRPr lang="en-GB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Not</a:t>
                      </a:r>
                      <a:r>
                        <a:rPr lang="en-GB" sz="1200" b="0" baseline="0" dirty="0" smtClean="0"/>
                        <a:t> done </a:t>
                      </a:r>
                      <a:endParaRPr lang="en-GB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Done: report </a:t>
                      </a:r>
                      <a:endParaRPr lang="en-GB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3129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45A8819A-1EB4-0F4D-81BA-597305B506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23359855"/>
              </p:ext>
            </p:extLst>
          </p:nvPr>
        </p:nvGraphicFramePr>
        <p:xfrm>
          <a:off x="588963" y="3969473"/>
          <a:ext cx="10764839" cy="2154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0617">
                  <a:extLst>
                    <a:ext uri="{9D8B030D-6E8A-4147-A177-3AD203B41FA5}">
                      <a16:colId xmlns="" xmlns:a16="http://schemas.microsoft.com/office/drawing/2014/main" val="629958562"/>
                    </a:ext>
                  </a:extLst>
                </a:gridCol>
                <a:gridCol w="4527111">
                  <a:extLst>
                    <a:ext uri="{9D8B030D-6E8A-4147-A177-3AD203B41FA5}">
                      <a16:colId xmlns="" xmlns:a16="http://schemas.microsoft.com/office/drawing/2014/main" val="1398762208"/>
                    </a:ext>
                  </a:extLst>
                </a:gridCol>
                <a:gridCol w="4527111">
                  <a:extLst>
                    <a:ext uri="{9D8B030D-6E8A-4147-A177-3AD203B41FA5}">
                      <a16:colId xmlns="" xmlns:a16="http://schemas.microsoft.com/office/drawing/2014/main" val="681823516"/>
                    </a:ext>
                  </a:extLst>
                </a:gridCol>
              </a:tblGrid>
              <a:tr h="27135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Evaluation of screen positives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9379949"/>
                  </a:ext>
                </a:extLst>
              </a:tr>
              <a:tr h="355623">
                <a:tc rowSpan="2">
                  <a:txBody>
                    <a:bodyPr/>
                    <a:lstStyle/>
                    <a:p>
                      <a:r>
                        <a:rPr lang="en-GB" dirty="0"/>
                        <a:t>USG Breast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Normal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Abnormal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42711051"/>
                  </a:ext>
                </a:extLst>
              </a:tr>
              <a:tr h="3556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Findings(if any)</a:t>
                      </a:r>
                      <a:r>
                        <a:rPr lang="en-GB" sz="1000" dirty="0"/>
                        <a:t>- </a:t>
                      </a:r>
                      <a:endParaRPr lang="en-GB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01178228"/>
                  </a:ext>
                </a:extLst>
              </a:tr>
              <a:tr h="355623">
                <a:tc rowSpan="2">
                  <a:txBody>
                    <a:bodyPr/>
                    <a:lstStyle/>
                    <a:p>
                      <a:r>
                        <a:rPr lang="en-GB" dirty="0" err="1"/>
                        <a:t>FNAC</a:t>
                      </a:r>
                      <a:r>
                        <a:rPr lang="en-GB" dirty="0"/>
                        <a:t>/Biopsy of Breast Lesion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Normal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Abnormal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488335875"/>
                  </a:ext>
                </a:extLst>
              </a:tr>
              <a:tr h="3556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Findings(if any)</a:t>
                      </a:r>
                      <a:r>
                        <a:rPr lang="en-GB" sz="1000" dirty="0"/>
                        <a:t>- </a:t>
                      </a:r>
                      <a:endParaRPr lang="en-GB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83751091"/>
                  </a:ext>
                </a:extLst>
              </a:tr>
              <a:tr h="355623">
                <a:tc>
                  <a:txBody>
                    <a:bodyPr/>
                    <a:lstStyle/>
                    <a:p>
                      <a:r>
                        <a:rPr lang="en-GB" dirty="0"/>
                        <a:t>Others, Specify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806591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88963" y="520510"/>
          <a:ext cx="10764838" cy="3446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0617"/>
                <a:gridCol w="2381062"/>
                <a:gridCol w="6673159"/>
              </a:tblGrid>
              <a:tr h="57443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u="non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SCREENING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0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443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Breast cancer screening done by </a:t>
                      </a:r>
                      <a:endParaRPr kumimoji="0" lang="en-IN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74435">
                <a:tc>
                  <a:txBody>
                    <a:bodyPr/>
                    <a:lstStyle/>
                    <a:p>
                      <a:r>
                        <a:rPr lang="en-GB" dirty="0"/>
                        <a:t>Test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(normal/abnormal)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b="0" dirty="0"/>
                        <a:t>If Abnormal, Specify</a:t>
                      </a:r>
                      <a:endParaRPr lang="en-GB" dirty="0"/>
                    </a:p>
                  </a:txBody>
                  <a:tcPr anchor="ctr"/>
                </a:tc>
              </a:tr>
              <a:tr h="574435">
                <a:tc>
                  <a:txBody>
                    <a:bodyPr/>
                    <a:lstStyle/>
                    <a:p>
                      <a:r>
                        <a:rPr lang="en-GB" dirty="0" err="1"/>
                        <a:t>SBE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</a:tr>
              <a:tr h="574435">
                <a:tc>
                  <a:txBody>
                    <a:bodyPr/>
                    <a:lstStyle/>
                    <a:p>
                      <a:r>
                        <a:rPr lang="en-GB" dirty="0"/>
                        <a:t>Mammography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</a:tr>
              <a:tr h="574435">
                <a:tc>
                  <a:txBody>
                    <a:bodyPr/>
                    <a:lstStyle/>
                    <a:p>
                      <a:r>
                        <a:rPr lang="en-GB" dirty="0"/>
                        <a:t>Others, Specify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128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4465B100-CB42-6245-AA97-3E373E1655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17429051"/>
              </p:ext>
            </p:extLst>
          </p:nvPr>
        </p:nvGraphicFramePr>
        <p:xfrm>
          <a:off x="588963" y="388938"/>
          <a:ext cx="10764838" cy="3703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0617">
                  <a:extLst>
                    <a:ext uri="{9D8B030D-6E8A-4147-A177-3AD203B41FA5}">
                      <a16:colId xmlns="" xmlns:a16="http://schemas.microsoft.com/office/drawing/2014/main" val="629958562"/>
                    </a:ext>
                  </a:extLst>
                </a:gridCol>
                <a:gridCol w="2381062">
                  <a:extLst>
                    <a:ext uri="{9D8B030D-6E8A-4147-A177-3AD203B41FA5}">
                      <a16:colId xmlns="" xmlns:a16="http://schemas.microsoft.com/office/drawing/2014/main" val="1398762208"/>
                    </a:ext>
                  </a:extLst>
                </a:gridCol>
                <a:gridCol w="6673159">
                  <a:extLst>
                    <a:ext uri="{9D8B030D-6E8A-4147-A177-3AD203B41FA5}">
                      <a16:colId xmlns="" xmlns:a16="http://schemas.microsoft.com/office/drawing/2014/main" val="681823516"/>
                    </a:ext>
                  </a:extLst>
                </a:gridCol>
              </a:tblGrid>
              <a:tr h="597501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2000" b="1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SCREENING INFORMATION</a:t>
                      </a:r>
                    </a:p>
                  </a:txBody>
                  <a:tcPr>
                    <a:solidFill>
                      <a:srgbClr val="A0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9379949"/>
                  </a:ext>
                </a:extLst>
              </a:tr>
              <a:tr h="57443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Oral cancer screening done by</a:t>
                      </a:r>
                      <a:endParaRPr lang="en-IN" sz="10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1613697"/>
                  </a:ext>
                </a:extLst>
              </a:tr>
              <a:tr h="574435">
                <a:tc>
                  <a:txBody>
                    <a:bodyPr/>
                    <a:lstStyle/>
                    <a:p>
                      <a:r>
                        <a:rPr lang="en-GB" sz="1800" b="0" dirty="0"/>
                        <a:t>Test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/>
                        <a:t>Result</a:t>
                      </a:r>
                      <a:r>
                        <a:rPr lang="en-GB" sz="1400" b="0" dirty="0"/>
                        <a:t> </a:t>
                      </a:r>
                      <a:r>
                        <a:rPr lang="en-GB" sz="1000" b="0" dirty="0"/>
                        <a:t>(normal/abnormal)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b="0" dirty="0"/>
                        <a:t>If Abnormal, Specify</a:t>
                      </a:r>
                      <a:endParaRPr lang="en-GB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7316757"/>
                  </a:ext>
                </a:extLst>
              </a:tr>
              <a:tr h="653158">
                <a:tc>
                  <a:txBody>
                    <a:bodyPr/>
                    <a:lstStyle/>
                    <a:p>
                      <a:r>
                        <a:rPr lang="en-GB" sz="1800" b="0" dirty="0"/>
                        <a:t>OVE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36126563"/>
                  </a:ext>
                </a:extLst>
              </a:tr>
              <a:tr h="574435">
                <a:tc>
                  <a:txBody>
                    <a:bodyPr/>
                    <a:lstStyle/>
                    <a:p>
                      <a:r>
                        <a:rPr lang="en-GB" sz="1800" b="0" dirty="0"/>
                        <a:t>Oral Scrape/Biopsy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05797328"/>
                  </a:ext>
                </a:extLst>
              </a:tr>
              <a:tr h="663619">
                <a:tc>
                  <a:txBody>
                    <a:bodyPr/>
                    <a:lstStyle/>
                    <a:p>
                      <a:r>
                        <a:rPr lang="en-GB" dirty="0"/>
                        <a:t>Others, Specify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42711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579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5925"/>
            <a:ext cx="10515600" cy="62007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77"/>
                <a:ea typeface="+mn-ea"/>
                <a:cs typeface="+mn-cs"/>
              </a:rPr>
              <a:t>TREATMENT</a:t>
            </a:r>
            <a:r>
              <a:rPr lang="en-IN" sz="2000" b="1" u="sng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77"/>
                <a:ea typeface="+mn-ea"/>
                <a:cs typeface="+mn-cs"/>
              </a:rPr>
              <a:t> </a:t>
            </a:r>
            <a:endParaRPr lang="en-US" sz="2000" b="1" u="sng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77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5160963"/>
          </a:xfrm>
        </p:spPr>
        <p:txBody>
          <a:bodyPr anchor="t">
            <a:normAutofit/>
          </a:bodyPr>
          <a:lstStyle/>
          <a:p>
            <a:pPr lvl="0">
              <a:lnSpc>
                <a:spcPct val="160000"/>
              </a:lnSpc>
            </a:pPr>
            <a:r>
              <a:rPr lang="en-US" sz="1800" dirty="0"/>
              <a:t>Cryotherapy</a:t>
            </a:r>
            <a:endParaRPr lang="en-US" sz="1800" u="sng" dirty="0">
              <a:solidFill>
                <a:srgbClr val="FF0000"/>
              </a:solidFill>
            </a:endParaRPr>
          </a:p>
          <a:p>
            <a:pPr lvl="0">
              <a:lnSpc>
                <a:spcPct val="160000"/>
              </a:lnSpc>
            </a:pPr>
            <a:r>
              <a:rPr lang="en-US" sz="1800" dirty="0"/>
              <a:t>Thermo-coagulation</a:t>
            </a:r>
            <a:endParaRPr lang="en-IN" sz="1800" dirty="0"/>
          </a:p>
          <a:p>
            <a:pPr lvl="0">
              <a:lnSpc>
                <a:spcPct val="160000"/>
              </a:lnSpc>
            </a:pPr>
            <a:r>
              <a:rPr lang="en-US" sz="1800" dirty="0"/>
              <a:t>LEEP</a:t>
            </a:r>
            <a:endParaRPr lang="en-IN" sz="1800" dirty="0"/>
          </a:p>
          <a:p>
            <a:pPr lvl="0">
              <a:lnSpc>
                <a:spcPct val="160000"/>
              </a:lnSpc>
            </a:pPr>
            <a:r>
              <a:rPr lang="en-US" sz="1800" dirty="0"/>
              <a:t>Cold knife conization</a:t>
            </a:r>
            <a:endParaRPr lang="en-IN" sz="1800" dirty="0"/>
          </a:p>
          <a:p>
            <a:pPr lvl="0">
              <a:lnSpc>
                <a:spcPct val="160000"/>
              </a:lnSpc>
            </a:pPr>
            <a:r>
              <a:rPr lang="en-US" sz="1800" dirty="0"/>
              <a:t>Hysterectomy</a:t>
            </a:r>
            <a:endParaRPr lang="en-IN" sz="1800" dirty="0"/>
          </a:p>
          <a:p>
            <a:pPr lvl="0">
              <a:lnSpc>
                <a:spcPct val="160000"/>
              </a:lnSpc>
            </a:pPr>
            <a:r>
              <a:rPr lang="en-US" sz="1800" dirty="0"/>
              <a:t>Lumpectomy</a:t>
            </a:r>
          </a:p>
          <a:p>
            <a:pPr>
              <a:lnSpc>
                <a:spcPct val="160000"/>
              </a:lnSpc>
            </a:pPr>
            <a:r>
              <a:rPr lang="en-US" sz="1800" dirty="0"/>
              <a:t>Excision of breast/oral lesion</a:t>
            </a:r>
            <a:endParaRPr lang="en-IN" sz="1800" dirty="0"/>
          </a:p>
          <a:p>
            <a:pPr lvl="0">
              <a:lnSpc>
                <a:spcPct val="160000"/>
              </a:lnSpc>
            </a:pPr>
            <a:r>
              <a:rPr lang="en-US" sz="1800" dirty="0"/>
              <a:t>Others, specify   </a:t>
            </a:r>
            <a:endParaRPr lang="en-IN" sz="1800" dirty="0"/>
          </a:p>
        </p:txBody>
      </p:sp>
    </p:spTree>
    <p:extLst>
      <p:ext uri="{BB962C8B-B14F-4D97-AF65-F5344CB8AC3E}">
        <p14:creationId xmlns="" xmlns:p14="http://schemas.microsoft.com/office/powerpoint/2010/main" val="174969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608" y="405353"/>
            <a:ext cx="10972800" cy="480768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77"/>
                <a:ea typeface="+mn-ea"/>
                <a:cs typeface="+mn-cs"/>
              </a:rPr>
              <a:t>ANY ADDITIONAL INFORMATION</a:t>
            </a: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77"/>
                <a:ea typeface="+mn-ea"/>
                <a:cs typeface="+mn-cs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608" y="2639505"/>
            <a:ext cx="10788192" cy="3537458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IN" dirty="0"/>
              <a:t/>
            </a:r>
            <a:br>
              <a:rPr lang="en-IN" dirty="0"/>
            </a:b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E98EF170-0CEC-344E-A802-4D1063423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39127659"/>
              </p:ext>
            </p:extLst>
          </p:nvPr>
        </p:nvGraphicFramePr>
        <p:xfrm>
          <a:off x="565608" y="976305"/>
          <a:ext cx="10972800" cy="52006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0">
                  <a:extLst>
                    <a:ext uri="{9D8B030D-6E8A-4147-A177-3AD203B41FA5}">
                      <a16:colId xmlns="" xmlns:a16="http://schemas.microsoft.com/office/drawing/2014/main" val="1690352260"/>
                    </a:ext>
                  </a:extLst>
                </a:gridCol>
              </a:tblGrid>
              <a:tr h="375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Please include other information you consider critical to this case:</a:t>
                      </a:r>
                    </a:p>
                  </a:txBody>
                  <a:tcPr>
                    <a:solidFill>
                      <a:srgbClr val="FF40FF">
                        <a:alpha val="9804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3991315"/>
                  </a:ext>
                </a:extLst>
              </a:tr>
              <a:tr h="220766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36173052"/>
                  </a:ext>
                </a:extLst>
              </a:tr>
              <a:tr h="4101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Question, objective?</a:t>
                      </a:r>
                      <a:endParaRPr lang="en-IN" sz="1800" dirty="0">
                        <a:latin typeface="+mn-lt"/>
                      </a:endParaRPr>
                    </a:p>
                  </a:txBody>
                  <a:tcPr>
                    <a:solidFill>
                      <a:srgbClr val="FF40FF">
                        <a:alpha val="9804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3885904"/>
                  </a:ext>
                </a:extLst>
              </a:tr>
              <a:tr h="220766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36635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81830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95" y="365443"/>
            <a:ext cx="10515600" cy="548958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77"/>
              </a:rPr>
              <a:t>PICTURES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5BFDA63A-FF79-CF40-8138-0FA4532F7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52381457"/>
              </p:ext>
            </p:extLst>
          </p:nvPr>
        </p:nvGraphicFramePr>
        <p:xfrm>
          <a:off x="631595" y="914399"/>
          <a:ext cx="10515600" cy="5222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1257616374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1014512609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112536869"/>
                    </a:ext>
                  </a:extLst>
                </a:gridCol>
              </a:tblGrid>
              <a:tr h="42262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Please add any pictures of the case here </a:t>
                      </a:r>
                    </a:p>
                  </a:txBody>
                  <a:tcPr>
                    <a:solidFill>
                      <a:srgbClr val="FF40FF">
                        <a:alpha val="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3575585"/>
                  </a:ext>
                </a:extLst>
              </a:tr>
              <a:tr h="239991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1123834"/>
                  </a:ext>
                </a:extLst>
              </a:tr>
              <a:tr h="239991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9878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16334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6240"/>
            <a:ext cx="10515600" cy="57807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 algn="ctr">
              <a:buNone/>
            </a:pPr>
            <a:r>
              <a:rPr lang="en-US" sz="4400" b="1" cap="all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Thank you!</a:t>
            </a:r>
            <a:r>
              <a:rPr lang="en-US" cap="all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6269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192</Words>
  <Application>Microsoft Office PowerPoint</Application>
  <PresentationFormat>Custom</PresentationFormat>
  <Paragraphs>83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PRAYASH TMC-ECHO’s   Cancer Screening Training Program  for Helth Professionals (CSTP- HP)</vt:lpstr>
      <vt:lpstr>Slide 2</vt:lpstr>
      <vt:lpstr>Slide 3</vt:lpstr>
      <vt:lpstr>Slide 4</vt:lpstr>
      <vt:lpstr>Slide 5</vt:lpstr>
      <vt:lpstr>TREATMENT </vt:lpstr>
      <vt:lpstr>ANY ADDITIONAL INFORMATION:</vt:lpstr>
      <vt:lpstr>PICTURES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NICPR:ECHO: Advanced Cancer Screening Training Program for Gynecologists</dc:title>
  <dc:creator>Roshni Babu</dc:creator>
  <cp:lastModifiedBy>13332</cp:lastModifiedBy>
  <cp:revision>58</cp:revision>
  <dcterms:created xsi:type="dcterms:W3CDTF">2018-04-02T07:06:01Z</dcterms:created>
  <dcterms:modified xsi:type="dcterms:W3CDTF">2023-03-20T04:32:42Z</dcterms:modified>
</cp:coreProperties>
</file>